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Roboto Black"/>
      <p:bold r:id="rId21"/>
      <p:boldItalic r:id="rId22"/>
    </p:embeddedFont>
    <p:embeddedFont>
      <p:font typeface="Raleway ExtraBold"/>
      <p:bold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RobotoBlack-boldItalic.fntdata"/><Relationship Id="rId21" Type="http://schemas.openxmlformats.org/officeDocument/2006/relationships/font" Target="fonts/RobotoBlack-bold.fntdata"/><Relationship Id="rId24" Type="http://schemas.openxmlformats.org/officeDocument/2006/relationships/font" Target="fonts/RalewayExtraBold-boldItalic.fntdata"/><Relationship Id="rId23" Type="http://schemas.openxmlformats.org/officeDocument/2006/relationships/font" Target="fonts/RalewayExtra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19c65aff3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19c65aff3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19c65aff3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19c65aff3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19c65aff3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f19c65aff3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f19c65aff3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f19c65aff3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f19c65aff3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f19c65aff3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f19c65aff3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f19c65aff3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f19c65aff3_0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f19c65aff3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f19c65aff3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f19c65aff3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pt-BR" sz="600">
                <a:latin typeface="Raleway"/>
                <a:ea typeface="Raleway"/>
                <a:cs typeface="Raleway"/>
                <a:sym typeface="Raleway"/>
              </a:rPr>
              <a:t>Nome da empresa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Nome da empresa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5" Type="http://schemas.openxmlformats.org/officeDocument/2006/relationships/slide" Target="/ppt/slides/slide5.xml"/><Relationship Id="rId6" Type="http://schemas.openxmlformats.org/officeDocument/2006/relationships/slide" Target="/ppt/slides/slide7.xml"/><Relationship Id="rId7" Type="http://schemas.openxmlformats.org/officeDocument/2006/relationships/slide" Target="/ppt/slides/slide9.xml"/><Relationship Id="rId8" Type="http://schemas.openxmlformats.org/officeDocument/2006/relationships/slide" Target="/ppt/slides/slide1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hyperlink" Target="https://httpspedroh.github.io/quem-necessit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696125" y="1125925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chemeClr val="dk1"/>
                </a:solidFill>
              </a:rPr>
              <a:t>Doação para caridade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177" name="Google Shape;177;p18"/>
          <p:cNvSpPr txBox="1"/>
          <p:nvPr/>
        </p:nvSpPr>
        <p:spPr>
          <a:xfrm>
            <a:off x="729450" y="2431375"/>
            <a:ext cx="6172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3C6A1"/>
              </a:buClr>
              <a:buSzPts val="1400"/>
              <a:buFont typeface="Lato"/>
              <a:buChar char="♡"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Bárbara Luciano Araújo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3C6A1"/>
              </a:buClr>
              <a:buSzPts val="1400"/>
              <a:buFont typeface="Lato"/>
              <a:buChar char="♡"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Erick Gonzaga Santos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3C6A1"/>
              </a:buClr>
              <a:buSzPts val="1400"/>
              <a:buFont typeface="Lato"/>
              <a:buChar char="♡"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Júlia Veloso Dias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3C6A1"/>
              </a:buClr>
              <a:buSzPts val="1400"/>
              <a:buFont typeface="Lato"/>
              <a:buChar char="♡"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Larissa Valadares Silqueira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53C6A1"/>
              </a:buClr>
              <a:buSzPts val="1400"/>
              <a:buFont typeface="Lato"/>
              <a:buChar char="♡"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Pedro Henrique Lopes Costa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Google Shape;178;p18"/>
          <p:cNvSpPr txBox="1"/>
          <p:nvPr/>
        </p:nvSpPr>
        <p:spPr>
          <a:xfrm>
            <a:off x="729450" y="1902450"/>
            <a:ext cx="187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GRUPO 1</a:t>
            </a:r>
            <a:endParaRPr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79" name="Google Shape;1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3975" y="1166250"/>
            <a:ext cx="748152" cy="7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7"/>
          <p:cNvSpPr/>
          <p:nvPr/>
        </p:nvSpPr>
        <p:spPr>
          <a:xfrm>
            <a:off x="8516550" y="4523875"/>
            <a:ext cx="468900" cy="4689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</a:rPr>
              <a:t>10</a:t>
            </a:r>
            <a:endParaRPr b="1" sz="1000">
              <a:solidFill>
                <a:srgbClr val="FFFFFF"/>
              </a:solidFill>
            </a:endParaRPr>
          </a:p>
        </p:txBody>
      </p:sp>
      <p:pic>
        <p:nvPicPr>
          <p:cNvPr id="300" name="Google Shape;300;p27"/>
          <p:cNvPicPr preferRelativeResize="0"/>
          <p:nvPr/>
        </p:nvPicPr>
        <p:blipFill rotWithShape="1">
          <a:blip r:embed="rId3">
            <a:alphaModFix/>
          </a:blip>
          <a:srcRect b="641" l="0" r="0" t="641"/>
          <a:stretch/>
        </p:blipFill>
        <p:spPr>
          <a:xfrm>
            <a:off x="1268275" y="2576775"/>
            <a:ext cx="5540675" cy="2295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1" name="Google Shape;301;p27"/>
          <p:cNvCxnSpPr/>
          <p:nvPr/>
        </p:nvCxnSpPr>
        <p:spPr>
          <a:xfrm rot="5400000">
            <a:off x="642200" y="3250063"/>
            <a:ext cx="1007700" cy="9324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53C6A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02" name="Google Shape;302;p27"/>
          <p:cNvSpPr txBox="1"/>
          <p:nvPr/>
        </p:nvSpPr>
        <p:spPr>
          <a:xfrm>
            <a:off x="228600" y="4220125"/>
            <a:ext cx="93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Tarefas com prioridade</a:t>
            </a:r>
            <a:endParaRPr sz="10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303" name="Google Shape;303;p27"/>
          <p:cNvCxnSpPr/>
          <p:nvPr/>
        </p:nvCxnSpPr>
        <p:spPr>
          <a:xfrm flipH="1" rot="-5400000">
            <a:off x="2254450" y="3395125"/>
            <a:ext cx="1214100" cy="132300"/>
          </a:xfrm>
          <a:prstGeom prst="curvedConnector3">
            <a:avLst>
              <a:gd fmla="val 27333" name="adj1"/>
            </a:avLst>
          </a:prstGeom>
          <a:noFill/>
          <a:ln cap="flat" cmpd="sng" w="19050">
            <a:solidFill>
              <a:srgbClr val="53C6A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04" name="Google Shape;304;p27"/>
          <p:cNvSpPr txBox="1"/>
          <p:nvPr/>
        </p:nvSpPr>
        <p:spPr>
          <a:xfrm>
            <a:off x="2458125" y="4068325"/>
            <a:ext cx="93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Tarefas pendentes</a:t>
            </a:r>
            <a:endParaRPr sz="10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305" name="Google Shape;305;p27"/>
          <p:cNvCxnSpPr/>
          <p:nvPr/>
        </p:nvCxnSpPr>
        <p:spPr>
          <a:xfrm flipH="1" rot="-5400000">
            <a:off x="3950903" y="3549025"/>
            <a:ext cx="678600" cy="6636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53C6A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06" name="Google Shape;306;p27"/>
          <p:cNvSpPr txBox="1"/>
          <p:nvPr/>
        </p:nvSpPr>
        <p:spPr>
          <a:xfrm>
            <a:off x="4189050" y="4220125"/>
            <a:ext cx="93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Tarefas em andamento</a:t>
            </a:r>
            <a:endParaRPr sz="10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307" name="Google Shape;30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1000" y="2571741"/>
            <a:ext cx="1093975" cy="3310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8" name="Google Shape;308;p27"/>
          <p:cNvCxnSpPr/>
          <p:nvPr/>
        </p:nvCxnSpPr>
        <p:spPr>
          <a:xfrm flipH="1" rot="10800000">
            <a:off x="4892850" y="2265975"/>
            <a:ext cx="381000" cy="310800"/>
          </a:xfrm>
          <a:prstGeom prst="curvedConnector3">
            <a:avLst>
              <a:gd fmla="val -7894" name="adj1"/>
            </a:avLst>
          </a:prstGeom>
          <a:noFill/>
          <a:ln cap="flat" cmpd="sng" w="19050">
            <a:solidFill>
              <a:srgbClr val="53C6A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09" name="Google Shape;309;p27"/>
          <p:cNvSpPr txBox="1"/>
          <p:nvPr/>
        </p:nvSpPr>
        <p:spPr>
          <a:xfrm>
            <a:off x="5121450" y="1966225"/>
            <a:ext cx="93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Tarefas de testes</a:t>
            </a:r>
            <a:endParaRPr sz="10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310" name="Google Shape;310;p27"/>
          <p:cNvCxnSpPr/>
          <p:nvPr/>
        </p:nvCxnSpPr>
        <p:spPr>
          <a:xfrm flipH="1" rot="10800000">
            <a:off x="6256425" y="1714575"/>
            <a:ext cx="992700" cy="862200"/>
          </a:xfrm>
          <a:prstGeom prst="curvedConnector3">
            <a:avLst>
              <a:gd fmla="val 27269" name="adj1"/>
            </a:avLst>
          </a:prstGeom>
          <a:noFill/>
          <a:ln cap="flat" cmpd="sng" w="19050">
            <a:solidFill>
              <a:srgbClr val="53C6A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11" name="Google Shape;311;p27"/>
          <p:cNvSpPr txBox="1"/>
          <p:nvPr/>
        </p:nvSpPr>
        <p:spPr>
          <a:xfrm>
            <a:off x="7249125" y="1473625"/>
            <a:ext cx="93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Tarefas concluídas</a:t>
            </a:r>
            <a:endParaRPr sz="10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cxnSp>
        <p:nvCxnSpPr>
          <p:cNvPr id="312" name="Google Shape;312;p27"/>
          <p:cNvCxnSpPr>
            <a:stCxn id="307" idx="2"/>
          </p:cNvCxnSpPr>
          <p:nvPr/>
        </p:nvCxnSpPr>
        <p:spPr>
          <a:xfrm flipH="1" rot="-5400000">
            <a:off x="7354338" y="2916463"/>
            <a:ext cx="728400" cy="7011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53C6A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13" name="Google Shape;313;p27"/>
          <p:cNvSpPr txBox="1"/>
          <p:nvPr/>
        </p:nvSpPr>
        <p:spPr>
          <a:xfrm>
            <a:off x="7602050" y="3619375"/>
            <a:ext cx="93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Tarefas em espera</a:t>
            </a:r>
            <a:endParaRPr sz="10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14" name="Google Shape;314;p27"/>
          <p:cNvSpPr txBox="1"/>
          <p:nvPr/>
        </p:nvSpPr>
        <p:spPr>
          <a:xfrm>
            <a:off x="727650" y="1319725"/>
            <a:ext cx="3894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Como metodologia, a equipe utiliza do método scrum para organização e padronização das tarefas do projeto, como ilustrado no quadro de tarefas abaixo: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5" name="Google Shape;315;p27"/>
          <p:cNvSpPr txBox="1"/>
          <p:nvPr>
            <p:ph type="title"/>
          </p:nvPr>
        </p:nvSpPr>
        <p:spPr>
          <a:xfrm>
            <a:off x="727650" y="626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Metodologia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/>
          <p:cNvSpPr txBox="1"/>
          <p:nvPr>
            <p:ph type="title"/>
          </p:nvPr>
        </p:nvSpPr>
        <p:spPr>
          <a:xfrm>
            <a:off x="599100" y="82420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Índice</a:t>
            </a:r>
            <a:endParaRPr/>
          </a:p>
        </p:txBody>
      </p:sp>
      <p:sp>
        <p:nvSpPr>
          <p:cNvPr id="185" name="Google Shape;185;p19"/>
          <p:cNvSpPr txBox="1"/>
          <p:nvPr/>
        </p:nvSpPr>
        <p:spPr>
          <a:xfrm>
            <a:off x="729450" y="2118000"/>
            <a:ext cx="2154900" cy="24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#1 - Problemas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#</a:t>
            </a:r>
            <a:r>
              <a:rPr b="1"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2 - Objetivos do projeto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#</a:t>
            </a:r>
            <a:r>
              <a:rPr b="1"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3 - Personas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#4 - Identidade visual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#5 - Protótipo interativo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#6 - Metodologia</a:t>
            </a:r>
            <a:endParaRPr b="1" sz="13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19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/>
          <p:nvPr/>
        </p:nvSpPr>
        <p:spPr>
          <a:xfrm>
            <a:off x="805640" y="2002675"/>
            <a:ext cx="328800" cy="3288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b="1" sz="1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2" name="Google Shape;192;p20"/>
          <p:cNvSpPr txBox="1"/>
          <p:nvPr/>
        </p:nvSpPr>
        <p:spPr>
          <a:xfrm>
            <a:off x="1286850" y="1966975"/>
            <a:ext cx="61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Falta de informações e confiabilidade delas;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20"/>
          <p:cNvSpPr/>
          <p:nvPr/>
        </p:nvSpPr>
        <p:spPr>
          <a:xfrm>
            <a:off x="805640" y="2536075"/>
            <a:ext cx="328800" cy="3288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b="1" sz="1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4" name="Google Shape;194;p20"/>
          <p:cNvSpPr txBox="1"/>
          <p:nvPr/>
        </p:nvSpPr>
        <p:spPr>
          <a:xfrm>
            <a:off x="1286850" y="2500375"/>
            <a:ext cx="61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Quem são e onde estão as instituições que recebem doações;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805640" y="3069475"/>
            <a:ext cx="328800" cy="3288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b="1" sz="1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6" name="Google Shape;196;p20"/>
          <p:cNvSpPr txBox="1"/>
          <p:nvPr/>
        </p:nvSpPr>
        <p:spPr>
          <a:xfrm>
            <a:off x="1286850" y="3033775"/>
            <a:ext cx="61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Falta de divulgação, sem um canal centralizado para doações;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0"/>
          <p:cNvSpPr/>
          <p:nvPr/>
        </p:nvSpPr>
        <p:spPr>
          <a:xfrm>
            <a:off x="805640" y="3602875"/>
            <a:ext cx="328800" cy="3288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 b="1" sz="1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8" name="Google Shape;198;p20"/>
          <p:cNvSpPr txBox="1"/>
          <p:nvPr/>
        </p:nvSpPr>
        <p:spPr>
          <a:xfrm>
            <a:off x="1286850" y="3567175"/>
            <a:ext cx="61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Problematização impulsionada pela pandemia.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0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</a:rPr>
              <a:t>3</a:t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200" name="Google Shape;200;p20"/>
          <p:cNvSpPr txBox="1"/>
          <p:nvPr>
            <p:ph type="title"/>
          </p:nvPr>
        </p:nvSpPr>
        <p:spPr>
          <a:xfrm>
            <a:off x="727650" y="626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Problemas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6" name="Google Shape;206;p21"/>
          <p:cNvSpPr txBox="1"/>
          <p:nvPr>
            <p:ph type="title"/>
          </p:nvPr>
        </p:nvSpPr>
        <p:spPr>
          <a:xfrm>
            <a:off x="727650" y="626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Objetivos do projeto</a:t>
            </a:r>
            <a:endParaRPr sz="2400"/>
          </a:p>
        </p:txBody>
      </p:sp>
      <p:sp>
        <p:nvSpPr>
          <p:cNvPr id="207" name="Google Shape;207;p21"/>
          <p:cNvSpPr/>
          <p:nvPr/>
        </p:nvSpPr>
        <p:spPr>
          <a:xfrm>
            <a:off x="805640" y="2002675"/>
            <a:ext cx="328800" cy="3288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b="1" sz="1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8" name="Google Shape;208;p21"/>
          <p:cNvSpPr/>
          <p:nvPr/>
        </p:nvSpPr>
        <p:spPr>
          <a:xfrm>
            <a:off x="805640" y="2840875"/>
            <a:ext cx="328800" cy="3288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b="1" sz="1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9" name="Google Shape;209;p21"/>
          <p:cNvSpPr/>
          <p:nvPr/>
        </p:nvSpPr>
        <p:spPr>
          <a:xfrm>
            <a:off x="805640" y="3679075"/>
            <a:ext cx="328800" cy="3288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b="1" sz="1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0" name="Google Shape;210;p21"/>
          <p:cNvSpPr txBox="1"/>
          <p:nvPr/>
        </p:nvSpPr>
        <p:spPr>
          <a:xfrm>
            <a:off x="829650" y="1892725"/>
            <a:ext cx="7150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60800" marR="323999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Fornecer funcionalidades que permitam que uma doação seja efetuada, através das informações fornecidas pelas próprias instituições;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1"/>
          <p:cNvSpPr txBox="1"/>
          <p:nvPr/>
        </p:nvSpPr>
        <p:spPr>
          <a:xfrm>
            <a:off x="811950" y="2828275"/>
            <a:ext cx="7150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60800" marR="323999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Permitir a interação entre seus usuários, de modo que eles possam completar doações em conjunto;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1"/>
          <p:cNvSpPr txBox="1"/>
          <p:nvPr/>
        </p:nvSpPr>
        <p:spPr>
          <a:xfrm>
            <a:off x="803800" y="3679075"/>
            <a:ext cx="7150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60800" marR="323999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Permitir que instituições interessadas no projeto ingressem na plataforma para fazer parte do sistema.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5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18" name="Google Shape;218;p22"/>
          <p:cNvSpPr/>
          <p:nvPr/>
        </p:nvSpPr>
        <p:spPr>
          <a:xfrm>
            <a:off x="1034250" y="1724500"/>
            <a:ext cx="3366000" cy="1983300"/>
          </a:xfrm>
          <a:prstGeom prst="roundRect">
            <a:avLst>
              <a:gd fmla="val 16667" name="adj"/>
            </a:avLst>
          </a:prstGeom>
          <a:solidFill>
            <a:srgbClr val="333333"/>
          </a:solidFill>
          <a:ln cap="flat" cmpd="sng" w="952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9125" y="2192313"/>
            <a:ext cx="1047675" cy="10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2"/>
          <p:cNvSpPr txBox="1"/>
          <p:nvPr/>
        </p:nvSpPr>
        <p:spPr>
          <a:xfrm>
            <a:off x="2336800" y="2010800"/>
            <a:ext cx="2063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Isabelle, 24 anos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Estudante de Medicina;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Montes Claros, MG;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Desafio: Encontrar locais apropriados.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22"/>
          <p:cNvSpPr/>
          <p:nvPr/>
        </p:nvSpPr>
        <p:spPr>
          <a:xfrm>
            <a:off x="4727163" y="1724500"/>
            <a:ext cx="3366000" cy="1983300"/>
          </a:xfrm>
          <a:prstGeom prst="roundRect">
            <a:avLst>
              <a:gd fmla="val 16667" name="adj"/>
            </a:avLst>
          </a:prstGeom>
          <a:solidFill>
            <a:srgbClr val="333333"/>
          </a:solidFill>
          <a:ln cap="flat" cmpd="sng" w="952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2"/>
          <p:cNvSpPr txBox="1"/>
          <p:nvPr/>
        </p:nvSpPr>
        <p:spPr>
          <a:xfrm>
            <a:off x="6029725" y="2010800"/>
            <a:ext cx="2063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Maria</a:t>
            </a:r>
            <a:r>
              <a:rPr b="1"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64 anos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Aposentada;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Belo Horizonte</a:t>
            </a: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MG;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Desafio: Falta de canais e informação sobre doação.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3" name="Google Shape;223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7463" y="2226513"/>
            <a:ext cx="1047675" cy="10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2"/>
          <p:cNvSpPr/>
          <p:nvPr/>
        </p:nvSpPr>
        <p:spPr>
          <a:xfrm>
            <a:off x="2483255" y="3854650"/>
            <a:ext cx="468000" cy="4680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b="1" sz="15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5" name="Google Shape;225;p22"/>
          <p:cNvSpPr/>
          <p:nvPr/>
        </p:nvSpPr>
        <p:spPr>
          <a:xfrm>
            <a:off x="6176180" y="3854650"/>
            <a:ext cx="468000" cy="4680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b="1" sz="15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6" name="Google Shape;226;p22"/>
          <p:cNvSpPr txBox="1"/>
          <p:nvPr>
            <p:ph type="title"/>
          </p:nvPr>
        </p:nvSpPr>
        <p:spPr>
          <a:xfrm>
            <a:off x="727650" y="626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Personas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6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32" name="Google Shape;232;p23"/>
          <p:cNvSpPr/>
          <p:nvPr/>
        </p:nvSpPr>
        <p:spPr>
          <a:xfrm>
            <a:off x="4727163" y="1724500"/>
            <a:ext cx="3366000" cy="1983300"/>
          </a:xfrm>
          <a:prstGeom prst="roundRect">
            <a:avLst>
              <a:gd fmla="val 16667" name="adj"/>
            </a:avLst>
          </a:prstGeom>
          <a:solidFill>
            <a:srgbClr val="333333"/>
          </a:solidFill>
          <a:ln cap="flat" cmpd="sng" w="952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3"/>
          <p:cNvSpPr txBox="1"/>
          <p:nvPr/>
        </p:nvSpPr>
        <p:spPr>
          <a:xfrm>
            <a:off x="6029725" y="2010800"/>
            <a:ext cx="20634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Joana</a:t>
            </a:r>
            <a:r>
              <a:rPr b="1"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40 anos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Faxineira</a:t>
            </a: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;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Betim, MG;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Desafio: Encontrar locais que divulguem os resultados das doações.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4" name="Google Shape;23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77463" y="2226513"/>
            <a:ext cx="1047675" cy="10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3"/>
          <p:cNvSpPr/>
          <p:nvPr/>
        </p:nvSpPr>
        <p:spPr>
          <a:xfrm>
            <a:off x="1034238" y="1724500"/>
            <a:ext cx="3366000" cy="1983300"/>
          </a:xfrm>
          <a:prstGeom prst="roundRect">
            <a:avLst>
              <a:gd fmla="val 16667" name="adj"/>
            </a:avLst>
          </a:prstGeom>
          <a:solidFill>
            <a:srgbClr val="333333"/>
          </a:solidFill>
          <a:ln cap="flat" cmpd="sng" w="9525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3"/>
          <p:cNvSpPr txBox="1"/>
          <p:nvPr/>
        </p:nvSpPr>
        <p:spPr>
          <a:xfrm>
            <a:off x="2336800" y="2010800"/>
            <a:ext cx="20634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Carlos</a:t>
            </a:r>
            <a:r>
              <a:rPr b="1"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17 anos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Estudante do Ensino Médio</a:t>
            </a: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;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Bom Despacho, MG;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156250" lvl="0" marL="19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Desafio: Falta de apoio da população na mesma faixa de idade.</a:t>
            </a:r>
            <a:endParaRPr b="1"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7" name="Google Shape;237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39238" y="2192313"/>
            <a:ext cx="1047675" cy="10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3"/>
          <p:cNvSpPr/>
          <p:nvPr/>
        </p:nvSpPr>
        <p:spPr>
          <a:xfrm>
            <a:off x="2483255" y="3854650"/>
            <a:ext cx="468000" cy="4680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b="1" sz="15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9" name="Google Shape;239;p23"/>
          <p:cNvSpPr/>
          <p:nvPr/>
        </p:nvSpPr>
        <p:spPr>
          <a:xfrm>
            <a:off x="6176180" y="3854650"/>
            <a:ext cx="468000" cy="4680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 b="1" sz="15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0" name="Google Shape;240;p23"/>
          <p:cNvSpPr txBox="1"/>
          <p:nvPr>
            <p:ph type="title"/>
          </p:nvPr>
        </p:nvSpPr>
        <p:spPr>
          <a:xfrm>
            <a:off x="727650" y="626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Personas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850" y="2357150"/>
            <a:ext cx="1635600" cy="16094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46" name="Google Shape;246;p24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7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47" name="Google Shape;247;p24"/>
          <p:cNvSpPr/>
          <p:nvPr/>
        </p:nvSpPr>
        <p:spPr>
          <a:xfrm>
            <a:off x="1848288" y="1590175"/>
            <a:ext cx="1070700" cy="431100"/>
          </a:xfrm>
          <a:prstGeom prst="roundRect">
            <a:avLst>
              <a:gd fmla="val 16667" name="adj"/>
            </a:avLst>
          </a:prstGeom>
          <a:solidFill>
            <a:srgbClr val="53C6A1"/>
          </a:solidFill>
          <a:ln cap="flat" cmpd="sng" w="9525">
            <a:solidFill>
              <a:srgbClr val="53C6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33333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Logo</a:t>
            </a:r>
            <a:endParaRPr>
              <a:solidFill>
                <a:srgbClr val="33333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48" name="Google Shape;248;p24"/>
          <p:cNvSpPr/>
          <p:nvPr/>
        </p:nvSpPr>
        <p:spPr>
          <a:xfrm>
            <a:off x="5009788" y="1590175"/>
            <a:ext cx="2138700" cy="431100"/>
          </a:xfrm>
          <a:prstGeom prst="roundRect">
            <a:avLst>
              <a:gd fmla="val 16667" name="adj"/>
            </a:avLst>
          </a:prstGeom>
          <a:solidFill>
            <a:srgbClr val="53C6A1"/>
          </a:solidFill>
          <a:ln cap="flat" cmpd="sng" w="9525">
            <a:solidFill>
              <a:srgbClr val="53C6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33333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Paleta de cores</a:t>
            </a:r>
            <a:endParaRPr>
              <a:solidFill>
                <a:srgbClr val="33333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49" name="Google Shape;249;p24"/>
          <p:cNvSpPr txBox="1"/>
          <p:nvPr/>
        </p:nvSpPr>
        <p:spPr>
          <a:xfrm>
            <a:off x="4498450" y="4088825"/>
            <a:ext cx="65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#1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4"/>
          <p:cNvSpPr txBox="1"/>
          <p:nvPr/>
        </p:nvSpPr>
        <p:spPr>
          <a:xfrm>
            <a:off x="5108050" y="4088825"/>
            <a:ext cx="65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#2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24"/>
          <p:cNvSpPr txBox="1"/>
          <p:nvPr/>
        </p:nvSpPr>
        <p:spPr>
          <a:xfrm>
            <a:off x="5717650" y="4088825"/>
            <a:ext cx="65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#3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24"/>
          <p:cNvSpPr txBox="1"/>
          <p:nvPr/>
        </p:nvSpPr>
        <p:spPr>
          <a:xfrm>
            <a:off x="6403450" y="4088825"/>
            <a:ext cx="60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#4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4"/>
          <p:cNvSpPr txBox="1"/>
          <p:nvPr/>
        </p:nvSpPr>
        <p:spPr>
          <a:xfrm>
            <a:off x="7006450" y="4088825"/>
            <a:ext cx="65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#5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24"/>
          <p:cNvSpPr txBox="1"/>
          <p:nvPr/>
        </p:nvSpPr>
        <p:spPr>
          <a:xfrm>
            <a:off x="1522500" y="4088825"/>
            <a:ext cx="17217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chemeClr val="lt1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Quem necessita?</a:t>
            </a:r>
            <a:endParaRPr sz="1900">
              <a:solidFill>
                <a:schemeClr val="lt1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55" name="Google Shape;255;p24"/>
          <p:cNvSpPr txBox="1"/>
          <p:nvPr>
            <p:ph type="title"/>
          </p:nvPr>
        </p:nvSpPr>
        <p:spPr>
          <a:xfrm>
            <a:off x="727650" y="626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Identidade visual</a:t>
            </a:r>
            <a:endParaRPr sz="2400"/>
          </a:p>
        </p:txBody>
      </p:sp>
      <p:pic>
        <p:nvPicPr>
          <p:cNvPr id="256" name="Google Shape;256;p24"/>
          <p:cNvPicPr preferRelativeResize="0"/>
          <p:nvPr/>
        </p:nvPicPr>
        <p:blipFill rotWithShape="1">
          <a:blip r:embed="rId4">
            <a:alphaModFix/>
          </a:blip>
          <a:srcRect b="159" l="0" r="0" t="169"/>
          <a:stretch/>
        </p:blipFill>
        <p:spPr>
          <a:xfrm>
            <a:off x="4475000" y="2357150"/>
            <a:ext cx="3208295" cy="1609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5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8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62" name="Google Shape;262;p25"/>
          <p:cNvSpPr txBox="1"/>
          <p:nvPr>
            <p:ph type="title"/>
          </p:nvPr>
        </p:nvSpPr>
        <p:spPr>
          <a:xfrm>
            <a:off x="727650" y="626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Requisitos funcionais</a:t>
            </a:r>
            <a:endParaRPr sz="2400"/>
          </a:p>
        </p:txBody>
      </p:sp>
      <p:sp>
        <p:nvSpPr>
          <p:cNvPr id="263" name="Google Shape;263;p25"/>
          <p:cNvSpPr/>
          <p:nvPr/>
        </p:nvSpPr>
        <p:spPr>
          <a:xfrm>
            <a:off x="805650" y="1545475"/>
            <a:ext cx="328800" cy="328800"/>
          </a:xfrm>
          <a:prstGeom prst="ellipse">
            <a:avLst/>
          </a:prstGeom>
          <a:solidFill>
            <a:srgbClr val="EB5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4" name="Google Shape;264;p25"/>
          <p:cNvSpPr txBox="1"/>
          <p:nvPr/>
        </p:nvSpPr>
        <p:spPr>
          <a:xfrm>
            <a:off x="1212400" y="1545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deve apresentar um carrossel de imagens das atuais campanhas de caridade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5"/>
          <p:cNvSpPr/>
          <p:nvPr/>
        </p:nvSpPr>
        <p:spPr>
          <a:xfrm>
            <a:off x="805650" y="1926475"/>
            <a:ext cx="328800" cy="328800"/>
          </a:xfrm>
          <a:prstGeom prst="ellipse">
            <a:avLst/>
          </a:prstGeom>
          <a:solidFill>
            <a:srgbClr val="EB5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6" name="Google Shape;266;p25"/>
          <p:cNvSpPr txBox="1"/>
          <p:nvPr/>
        </p:nvSpPr>
        <p:spPr>
          <a:xfrm>
            <a:off x="1212400" y="1926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deve apresentar um frame integrado do Google Maps com todas as instituições disponíveis.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5"/>
          <p:cNvSpPr/>
          <p:nvPr/>
        </p:nvSpPr>
        <p:spPr>
          <a:xfrm>
            <a:off x="805650" y="2307475"/>
            <a:ext cx="328800" cy="328800"/>
          </a:xfrm>
          <a:prstGeom prst="ellipse">
            <a:avLst/>
          </a:prstGeom>
          <a:solidFill>
            <a:srgbClr val="EB5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8" name="Google Shape;268;p25"/>
          <p:cNvSpPr txBox="1"/>
          <p:nvPr/>
        </p:nvSpPr>
        <p:spPr>
          <a:xfrm>
            <a:off x="1212400" y="2307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deve apresentar um slider com as instituições disponíveis de forma individual, com suas respectivas informações.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5"/>
          <p:cNvSpPr/>
          <p:nvPr/>
        </p:nvSpPr>
        <p:spPr>
          <a:xfrm>
            <a:off x="805650" y="2688475"/>
            <a:ext cx="328800" cy="328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0" name="Google Shape;270;p25"/>
          <p:cNvSpPr txBox="1"/>
          <p:nvPr/>
        </p:nvSpPr>
        <p:spPr>
          <a:xfrm>
            <a:off x="1212400" y="2688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deve apresentar uma seção com as últimas atualizações (blog) da plataforma.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5"/>
          <p:cNvSpPr/>
          <p:nvPr/>
        </p:nvSpPr>
        <p:spPr>
          <a:xfrm>
            <a:off x="805650" y="3069475"/>
            <a:ext cx="328800" cy="328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2" name="Google Shape;272;p25"/>
          <p:cNvSpPr txBox="1"/>
          <p:nvPr/>
        </p:nvSpPr>
        <p:spPr>
          <a:xfrm>
            <a:off x="1212400" y="3069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deve apresentar uma seção com as atualizações e resultados das doações de forma individual para cada instituição.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5"/>
          <p:cNvSpPr/>
          <p:nvPr/>
        </p:nvSpPr>
        <p:spPr>
          <a:xfrm>
            <a:off x="805650" y="3450475"/>
            <a:ext cx="328800" cy="3288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4" name="Google Shape;274;p25"/>
          <p:cNvSpPr txBox="1"/>
          <p:nvPr/>
        </p:nvSpPr>
        <p:spPr>
          <a:xfrm>
            <a:off x="1212400" y="3450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deve apresentar estatísticas de doação dos últimos tempos de forma individual para cada instituição.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5" name="Google Shape;275;p25"/>
          <p:cNvSpPr/>
          <p:nvPr/>
        </p:nvSpPr>
        <p:spPr>
          <a:xfrm>
            <a:off x="805650" y="3831475"/>
            <a:ext cx="328800" cy="328800"/>
          </a:xfrm>
          <a:prstGeom prst="ellipse">
            <a:avLst/>
          </a:prstGeom>
          <a:solidFill>
            <a:srgbClr val="EB5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7</a:t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6" name="Google Shape;276;p25"/>
          <p:cNvSpPr txBox="1"/>
          <p:nvPr/>
        </p:nvSpPr>
        <p:spPr>
          <a:xfrm>
            <a:off x="1212400" y="3831475"/>
            <a:ext cx="768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deve permitir ao usuário somente visualizar as informações dinâmicas das instituições e blogs.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7" name="Google Shape;277;p25"/>
          <p:cNvSpPr/>
          <p:nvPr/>
        </p:nvSpPr>
        <p:spPr>
          <a:xfrm>
            <a:off x="805650" y="4212475"/>
            <a:ext cx="328800" cy="328800"/>
          </a:xfrm>
          <a:prstGeom prst="ellipse">
            <a:avLst/>
          </a:prstGeom>
          <a:solidFill>
            <a:srgbClr val="EB5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8</a:t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8" name="Google Shape;278;p25"/>
          <p:cNvSpPr txBox="1"/>
          <p:nvPr/>
        </p:nvSpPr>
        <p:spPr>
          <a:xfrm>
            <a:off x="1212400" y="4212475"/>
            <a:ext cx="7688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deve permitir o login dos administradores das instituições com credenciais criadas pelos administradores da plataforma para edição dos dados e estatísticas.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25"/>
          <p:cNvSpPr/>
          <p:nvPr/>
        </p:nvSpPr>
        <p:spPr>
          <a:xfrm>
            <a:off x="805650" y="4593475"/>
            <a:ext cx="328800" cy="328800"/>
          </a:xfrm>
          <a:prstGeom prst="ellipse">
            <a:avLst/>
          </a:prstGeom>
          <a:solidFill>
            <a:srgbClr val="EB5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9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9</a:t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0" name="Google Shape;280;p25"/>
          <p:cNvSpPr txBox="1"/>
          <p:nvPr/>
        </p:nvSpPr>
        <p:spPr>
          <a:xfrm>
            <a:off x="1212400" y="4593475"/>
            <a:ext cx="7203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site deve apresentar etiquetas para cada instituição de acordo com sua modalidade de doação (alimentos, financeiro, trabalho voluntário)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p25"/>
          <p:cNvSpPr/>
          <p:nvPr/>
        </p:nvSpPr>
        <p:spPr>
          <a:xfrm>
            <a:off x="8594100" y="634975"/>
            <a:ext cx="245100" cy="240000"/>
          </a:xfrm>
          <a:prstGeom prst="ellipse">
            <a:avLst/>
          </a:prstGeom>
          <a:solidFill>
            <a:srgbClr val="EB5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2" name="Google Shape;282;p25"/>
          <p:cNvSpPr/>
          <p:nvPr/>
        </p:nvSpPr>
        <p:spPr>
          <a:xfrm>
            <a:off x="8594100" y="939775"/>
            <a:ext cx="245100" cy="2400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3" name="Google Shape;283;p25"/>
          <p:cNvSpPr/>
          <p:nvPr/>
        </p:nvSpPr>
        <p:spPr>
          <a:xfrm>
            <a:off x="8594100" y="1244575"/>
            <a:ext cx="245100" cy="240000"/>
          </a:xfrm>
          <a:prstGeom prst="ellipse">
            <a:avLst/>
          </a:prstGeom>
          <a:solidFill>
            <a:srgbClr val="53C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4" name="Google Shape;284;p25"/>
          <p:cNvSpPr txBox="1"/>
          <p:nvPr/>
        </p:nvSpPr>
        <p:spPr>
          <a:xfrm>
            <a:off x="7360500" y="601075"/>
            <a:ext cx="1233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Alta prioridade</a:t>
            </a:r>
            <a:endParaRPr b="1"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25"/>
          <p:cNvSpPr txBox="1"/>
          <p:nvPr/>
        </p:nvSpPr>
        <p:spPr>
          <a:xfrm>
            <a:off x="7360500" y="905875"/>
            <a:ext cx="1233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Média </a:t>
            </a:r>
            <a:r>
              <a:rPr b="1" lang="pt-BR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prioridade</a:t>
            </a:r>
            <a:endParaRPr b="1"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Google Shape;286;p25"/>
          <p:cNvSpPr txBox="1"/>
          <p:nvPr/>
        </p:nvSpPr>
        <p:spPr>
          <a:xfrm>
            <a:off x="7360500" y="1210675"/>
            <a:ext cx="1233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Baixa </a:t>
            </a:r>
            <a:r>
              <a:rPr b="1" lang="pt-BR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prioridade</a:t>
            </a:r>
            <a:endParaRPr b="1"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/>
          <p:nvPr/>
        </p:nvSpPr>
        <p:spPr>
          <a:xfrm>
            <a:off x="8586590" y="4586100"/>
            <a:ext cx="328800" cy="328800"/>
          </a:xfrm>
          <a:prstGeom prst="ellipse">
            <a:avLst/>
          </a:prstGeom>
          <a:solidFill>
            <a:srgbClr val="33A1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</a:rPr>
              <a:t>9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92" name="Google Shape;292;p26"/>
          <p:cNvSpPr txBox="1"/>
          <p:nvPr>
            <p:ph type="title"/>
          </p:nvPr>
        </p:nvSpPr>
        <p:spPr>
          <a:xfrm>
            <a:off x="727650" y="626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Protótipo interativo</a:t>
            </a:r>
            <a:endParaRPr sz="2400"/>
          </a:p>
        </p:txBody>
      </p:sp>
      <p:pic>
        <p:nvPicPr>
          <p:cNvPr id="293" name="Google Shape;293;p26"/>
          <p:cNvPicPr preferRelativeResize="0"/>
          <p:nvPr/>
        </p:nvPicPr>
        <p:blipFill rotWithShape="1">
          <a:blip r:embed="rId3">
            <a:alphaModFix/>
          </a:blip>
          <a:srcRect b="69" l="0" r="0" t="69"/>
          <a:stretch/>
        </p:blipFill>
        <p:spPr>
          <a:xfrm>
            <a:off x="5325975" y="807325"/>
            <a:ext cx="2586941" cy="367665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st="28575">
              <a:srgbClr val="000000">
                <a:alpha val="50000"/>
              </a:srgbClr>
            </a:outerShdw>
          </a:effectLst>
        </p:spPr>
      </p:pic>
      <p:sp>
        <p:nvSpPr>
          <p:cNvPr id="294" name="Google Shape;294;p26"/>
          <p:cNvSpPr txBox="1"/>
          <p:nvPr/>
        </p:nvSpPr>
        <p:spPr>
          <a:xfrm>
            <a:off x="727650" y="1525050"/>
            <a:ext cx="3844500" cy="1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Para concluir o wireframe e o protótipo interativo, a equipe utilizou de ferramentas low-code e projetou uma página estática como esboço da aplicação final.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3C6A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Para acessar o ambiente no GitHub Pages, clique aqui.</a:t>
            </a:r>
            <a:endParaRPr b="1" sz="1200">
              <a:solidFill>
                <a:srgbClr val="53C6A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21D19F"/>
      </a:dk1>
      <a:lt1>
        <a:srgbClr val="FFFFFF"/>
      </a:lt1>
      <a:dk2>
        <a:srgbClr val="1A1A1A"/>
      </a:dk2>
      <a:lt2>
        <a:srgbClr val="E9EDEE"/>
      </a:lt2>
      <a:accent1>
        <a:srgbClr val="333333"/>
      </a:accent1>
      <a:accent2>
        <a:srgbClr val="6AA4C8"/>
      </a:accent2>
      <a:accent3>
        <a:srgbClr val="33A1FD"/>
      </a:accent3>
      <a:accent4>
        <a:srgbClr val="A2FFE8"/>
      </a:accent4>
      <a:accent5>
        <a:srgbClr val="0048FF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